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4" r:id="rId9"/>
    <p:sldId id="262" r:id="rId10"/>
    <p:sldId id="266" r:id="rId11"/>
    <p:sldId id="275" r:id="rId12"/>
    <p:sldId id="267" r:id="rId13"/>
    <p:sldId id="276" r:id="rId14"/>
    <p:sldId id="270" r:id="rId15"/>
    <p:sldId id="277" r:id="rId16"/>
    <p:sldId id="278" r:id="rId17"/>
    <p:sldId id="271" r:id="rId18"/>
    <p:sldId id="272" r:id="rId19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1"/>
      <p:bold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AD3"/>
    <a:srgbClr val="EDF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7" d="100"/>
          <a:sy n="97" d="100"/>
        </p:scale>
        <p:origin x="28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684aac7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684aac7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684aac7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684aac7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949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3d07320d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3d07320d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684aac7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684aac7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031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84aac7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84aac7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84aac7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84aac7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4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84aac7d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84aac7d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725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3d07320d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3d07320d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684aac7d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684aac7d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3d07320d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3d07320d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3d07320d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3d07320d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3d07320d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3d07320d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d07320d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d07320d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3d07320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3d07320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3d07320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3d07320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12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84aac7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684aac7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77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84aac7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684aac7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Senciales/GestionInformac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t="17245"/>
          <a:stretch/>
        </p:blipFill>
        <p:spPr>
          <a:xfrm rot="-852465">
            <a:off x="865768" y="1522626"/>
            <a:ext cx="7412462" cy="2265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42" name="Google Shape;142;p23"/>
          <p:cNvSpPr txBox="1"/>
          <p:nvPr/>
        </p:nvSpPr>
        <p:spPr>
          <a:xfrm rot="-614">
            <a:off x="580800" y="911126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Repository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claves</a:t>
            </a:r>
            <a:endParaRPr sz="13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r="12441"/>
          <a:stretch/>
        </p:blipFill>
        <p:spPr>
          <a:xfrm>
            <a:off x="191508" y="1697769"/>
            <a:ext cx="4042302" cy="1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4">
            <a:alphaModFix/>
          </a:blip>
          <a:srcRect r="31735"/>
          <a:stretch/>
        </p:blipFill>
        <p:spPr>
          <a:xfrm>
            <a:off x="191508" y="2999671"/>
            <a:ext cx="4607974" cy="1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6DB48C7-032D-AAB1-878C-F5DE91C7539E}"/>
              </a:ext>
            </a:extLst>
          </p:cNvPr>
          <p:cNvSpPr txBox="1"/>
          <p:nvPr/>
        </p:nvSpPr>
        <p:spPr>
          <a:xfrm>
            <a:off x="5851258" y="1635109"/>
            <a:ext cx="28783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JpaRepository</a:t>
            </a:r>
            <a:r>
              <a:rPr lang="es-ES" dirty="0"/>
              <a:t> y sus métodos ya implementados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@Modifying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@Transactional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42" name="Google Shape;142;p23"/>
          <p:cNvSpPr txBox="1"/>
          <p:nvPr/>
        </p:nvSpPr>
        <p:spPr>
          <a:xfrm rot="-614">
            <a:off x="580800" y="911126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Service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claves</a:t>
            </a:r>
            <a:endParaRPr sz="13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DB48C7-032D-AAB1-878C-F5DE91C7539E}"/>
              </a:ext>
            </a:extLst>
          </p:cNvPr>
          <p:cNvSpPr txBox="1"/>
          <p:nvPr/>
        </p:nvSpPr>
        <p:spPr>
          <a:xfrm>
            <a:off x="5819727" y="2351887"/>
            <a:ext cx="28783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@AutoWired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Métodos</a:t>
            </a: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1A9810DA-E7F5-1AC3-0B19-7179C734E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58" y="1530249"/>
            <a:ext cx="4318531" cy="270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269050" y="206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53" name="Google Shape;153;p24"/>
          <p:cNvSpPr txBox="1"/>
          <p:nvPr/>
        </p:nvSpPr>
        <p:spPr>
          <a:xfrm rot="-614">
            <a:off x="597425" y="719701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Controlador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claves</a:t>
            </a:r>
            <a:endParaRPr sz="13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11B89E2-322D-9D3B-7C03-DB861725CEE2}"/>
              </a:ext>
            </a:extLst>
          </p:cNvPr>
          <p:cNvSpPr txBox="1"/>
          <p:nvPr/>
        </p:nvSpPr>
        <p:spPr>
          <a:xfrm>
            <a:off x="5810719" y="1665582"/>
            <a:ext cx="256302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@Autowired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@GetMapping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@PostMapping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Model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HttpSession</a:t>
            </a:r>
            <a:endParaRPr lang="es-ES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6BA9A95-E15D-4B18-AEBF-27EE539A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90" y="1329811"/>
            <a:ext cx="3542184" cy="3094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142" name="Google Shape;142;p23"/>
          <p:cNvSpPr txBox="1"/>
          <p:nvPr/>
        </p:nvSpPr>
        <p:spPr>
          <a:xfrm rot="-614">
            <a:off x="580799" y="911152"/>
            <a:ext cx="2567823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Controlador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HttpSession</a:t>
            </a: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2B1C6F5-46BD-E82F-E8E6-5B60A604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65" y="1565572"/>
            <a:ext cx="3725448" cy="2483632"/>
          </a:xfrm>
          <a:prstGeom prst="rect">
            <a:avLst/>
          </a:prstGeom>
        </p:spPr>
      </p:pic>
      <p:sp>
        <p:nvSpPr>
          <p:cNvPr id="15" name="Abrir corchete 14">
            <a:extLst>
              <a:ext uri="{FF2B5EF4-FFF2-40B4-BE49-F238E27FC236}">
                <a16:creationId xmlns:a16="http://schemas.microsoft.com/office/drawing/2014/main" id="{CE4EA049-C561-B6BD-40A6-70EB0A6C62E3}"/>
              </a:ext>
            </a:extLst>
          </p:cNvPr>
          <p:cNvSpPr/>
          <p:nvPr/>
        </p:nvSpPr>
        <p:spPr>
          <a:xfrm rot="16200000">
            <a:off x="2149316" y="1916167"/>
            <a:ext cx="59382" cy="21352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1EBB32ED-E944-A3BA-7EBA-EC55B525D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320" y="1346778"/>
            <a:ext cx="3211350" cy="2805152"/>
          </a:xfrm>
          <a:prstGeom prst="rect">
            <a:avLst/>
          </a:prstGeom>
        </p:spPr>
      </p:pic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2FDEA236-837B-1948-3769-724CB58BED26}"/>
              </a:ext>
            </a:extLst>
          </p:cNvPr>
          <p:cNvCxnSpPr>
            <a:cxnSpLocks/>
            <a:stCxn id="15" idx="1"/>
          </p:cNvCxnSpPr>
          <p:nvPr/>
        </p:nvCxnSpPr>
        <p:spPr>
          <a:xfrm rot="5400000" flipH="1" flipV="1">
            <a:off x="4632235" y="222401"/>
            <a:ext cx="337833" cy="5244291"/>
          </a:xfrm>
          <a:prstGeom prst="curvedConnector4">
            <a:avLst>
              <a:gd name="adj1" fmla="val -67667"/>
              <a:gd name="adj2" fmla="val 100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7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244300" y="1866150"/>
            <a:ext cx="358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Para realizar la base de datos , hemos usado</a:t>
            </a:r>
            <a:r>
              <a:rPr lang="es" sz="1200" b="1" i="1">
                <a:solidFill>
                  <a:schemeClr val="dk1"/>
                </a:solidFill>
              </a:rPr>
              <a:t> h2</a:t>
            </a:r>
            <a:endParaRPr sz="1200" b="1" i="1"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45075" y="957950"/>
            <a:ext cx="479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Hemos usado la </a:t>
            </a:r>
            <a:r>
              <a:rPr lang="es" sz="1200" b="1" i="1">
                <a:solidFill>
                  <a:schemeClr val="dk1"/>
                </a:solidFill>
              </a:rPr>
              <a:t>dependencia thymeleaf </a:t>
            </a:r>
            <a:r>
              <a:rPr lang="es" sz="1200">
                <a:solidFill>
                  <a:schemeClr val="dk1"/>
                </a:solidFill>
              </a:rPr>
              <a:t>, encargada de cargar los datos en la vista.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25" y="1572700"/>
            <a:ext cx="3651125" cy="16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A3A0346-D105-8832-8532-9D29A99A1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939" y="2571750"/>
            <a:ext cx="3803361" cy="191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473899" y="939932"/>
            <a:ext cx="176930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Uso de </a:t>
            </a:r>
            <a:r>
              <a:rPr lang="es-ES" sz="1200" dirty="0" err="1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thymeleaf</a:t>
            </a:r>
            <a:endParaRPr lang="es-ES" sz="12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81599607-91A9-F458-1AD0-F2B0AD342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96" y="1472293"/>
            <a:ext cx="4773991" cy="3190924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6169611B-2AC1-9EC1-0E58-F1774A16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99" y="1735453"/>
            <a:ext cx="3211350" cy="2805152"/>
          </a:xfrm>
          <a:prstGeom prst="rect">
            <a:avLst/>
          </a:prstGeom>
        </p:spPr>
      </p:pic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0C67E752-3782-D7F3-00A5-E3606C71CD33}"/>
              </a:ext>
            </a:extLst>
          </p:cNvPr>
          <p:cNvCxnSpPr>
            <a:cxnSpLocks/>
          </p:cNvCxnSpPr>
          <p:nvPr/>
        </p:nvCxnSpPr>
        <p:spPr>
          <a:xfrm flipV="1">
            <a:off x="2393285" y="2898648"/>
            <a:ext cx="2020219" cy="79196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3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="">
      <p:transition spd="slow"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178" name="Google Shape;178;p27"/>
          <p:cNvSpPr txBox="1"/>
          <p:nvPr/>
        </p:nvSpPr>
        <p:spPr>
          <a:xfrm>
            <a:off x="473899" y="939932"/>
            <a:ext cx="1769309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Uso de </a:t>
            </a:r>
            <a:r>
              <a:rPr lang="es-ES" sz="1200" dirty="0" err="1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thymeleaf</a:t>
            </a:r>
            <a:endParaRPr lang="es-ES" sz="12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639EBD31-3BA8-AAF1-BD19-11EAC7A5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131" y="1693832"/>
            <a:ext cx="4852169" cy="2634216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D9008A0C-F987-EB19-81F9-A9A4810BD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62" y="2023506"/>
            <a:ext cx="3345180" cy="806068"/>
          </a:xfrm>
          <a:prstGeom prst="rect">
            <a:avLst/>
          </a:prstGeom>
        </p:spPr>
      </p:pic>
      <p:cxnSp>
        <p:nvCxnSpPr>
          <p:cNvPr id="7" name="Conector: curvado 6">
            <a:extLst>
              <a:ext uri="{FF2B5EF4-FFF2-40B4-BE49-F238E27FC236}">
                <a16:creationId xmlns:a16="http://schemas.microsoft.com/office/drawing/2014/main" id="{0C67E752-3782-D7F3-00A5-E3606C71CD33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3179111" y="484079"/>
            <a:ext cx="276768" cy="280208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DD414316-884E-02EE-4B9C-F92C9DF7D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15" b="14872"/>
          <a:stretch/>
        </p:blipFill>
        <p:spPr>
          <a:xfrm>
            <a:off x="310777" y="3106342"/>
            <a:ext cx="3211350" cy="1391729"/>
          </a:xfrm>
          <a:prstGeom prst="rect">
            <a:avLst/>
          </a:prstGeom>
        </p:spPr>
      </p:pic>
      <p:cxnSp>
        <p:nvCxnSpPr>
          <p:cNvPr id="16" name="Conector: curvado 15">
            <a:extLst>
              <a:ext uri="{FF2B5EF4-FFF2-40B4-BE49-F238E27FC236}">
                <a16:creationId xmlns:a16="http://schemas.microsoft.com/office/drawing/2014/main" id="{6FFE9B64-58F8-7A4E-4F48-C42FFD1E80BE}"/>
              </a:ext>
            </a:extLst>
          </p:cNvPr>
          <p:cNvCxnSpPr>
            <a:cxnSpLocks/>
          </p:cNvCxnSpPr>
          <p:nvPr/>
        </p:nvCxnSpPr>
        <p:spPr>
          <a:xfrm flipV="1">
            <a:off x="1873469" y="1746738"/>
            <a:ext cx="6051331" cy="21105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1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fade thruBlk="1"/>
      </p:transition>
    </mc:Choice>
    <mc:Fallback xmlns="">
      <p:transition spd="slow"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261750" y="17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4.Demo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2613325" y="1306725"/>
            <a:ext cx="3121200" cy="2962800"/>
          </a:xfrm>
          <a:prstGeom prst="flowChartConnector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FF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 rot="5400000">
            <a:off x="3711969" y="2305414"/>
            <a:ext cx="1206900" cy="9654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t="27080" b="34167"/>
          <a:stretch/>
        </p:blipFill>
        <p:spPr>
          <a:xfrm>
            <a:off x="3202225" y="3462275"/>
            <a:ext cx="2091074" cy="3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1300500" y="397572"/>
            <a:ext cx="6543000" cy="3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i="1" dirty="0">
                <a:solidFill>
                  <a:schemeClr val="dk1"/>
                </a:solidFill>
              </a:rPr>
              <a:t>Trabajo realizado por:</a:t>
            </a:r>
            <a:endParaRPr sz="18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Astudillo Fraga, Pablo.</a:t>
            </a:r>
            <a:endParaRPr sz="1800" dirty="0">
              <a:solidFill>
                <a:srgbClr val="22222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Rosales Santiago, Lucia.</a:t>
            </a:r>
            <a:endParaRPr sz="1800" dirty="0">
              <a:solidFill>
                <a:srgbClr val="22222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Labella Ramírez, Miguel.</a:t>
            </a:r>
            <a:endParaRPr sz="1800" dirty="0">
              <a:solidFill>
                <a:srgbClr val="22222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Alarcon Carrion, Pablo.</a:t>
            </a:r>
            <a:endParaRPr sz="1800" dirty="0">
              <a:solidFill>
                <a:srgbClr val="22222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Jerez Sánchez, Manuel Jesús.</a:t>
            </a:r>
            <a:endParaRPr sz="1800" dirty="0">
              <a:solidFill>
                <a:srgbClr val="222222"/>
              </a:solidFill>
            </a:endParaRPr>
          </a:p>
          <a:p>
            <a:pPr marL="10541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 dirty="0">
                <a:solidFill>
                  <a:srgbClr val="222222"/>
                </a:solidFill>
              </a:rPr>
              <a:t>Senciales de la Higuera, Pablo.</a:t>
            </a:r>
            <a:endParaRPr sz="1800" dirty="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5326">
            <a:off x="6290425" y="321850"/>
            <a:ext cx="1817476" cy="19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5;p29">
            <a:extLst>
              <a:ext uri="{FF2B5EF4-FFF2-40B4-BE49-F238E27FC236}">
                <a16:creationId xmlns:a16="http://schemas.microsoft.com/office/drawing/2014/main" id="{5928B27F-CD07-3348-91F0-6A8893DF5104}"/>
              </a:ext>
            </a:extLst>
          </p:cNvPr>
          <p:cNvSpPr txBox="1"/>
          <p:nvPr/>
        </p:nvSpPr>
        <p:spPr>
          <a:xfrm>
            <a:off x="930004" y="3820193"/>
            <a:ext cx="754245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i="1" dirty="0">
                <a:solidFill>
                  <a:schemeClr val="dk1"/>
                </a:solidFill>
              </a:rPr>
              <a:t>Para consultar el código: </a:t>
            </a:r>
            <a:r>
              <a:rPr lang="es" sz="1600" dirty="0">
                <a:solidFill>
                  <a:schemeClr val="dk1"/>
                </a:solidFill>
                <a:hlinkClick r:id="rId4"/>
              </a:rPr>
              <a:t>https://github.com/pSenciales/GestionInformacion</a:t>
            </a:r>
            <a:endParaRPr sz="1800" b="1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78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1.¿Qué es Spring Framework?</a:t>
            </a:r>
            <a:endParaRPr sz="2720" b="1">
              <a:solidFill>
                <a:srgbClr val="6AA84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207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Spring</a:t>
            </a:r>
            <a:r>
              <a:rPr lang="es" sz="1200" b="1">
                <a:solidFill>
                  <a:schemeClr val="dk1"/>
                </a:solidFill>
              </a:rPr>
              <a:t> </a:t>
            </a:r>
            <a:r>
              <a:rPr lang="es" sz="1200">
                <a:solidFill>
                  <a:schemeClr val="dk1"/>
                </a:solidFill>
              </a:rPr>
              <a:t>es un </a:t>
            </a:r>
            <a:r>
              <a:rPr lang="es" sz="1200" b="1" i="1">
                <a:solidFill>
                  <a:schemeClr val="dk1"/>
                </a:solidFill>
              </a:rPr>
              <a:t>framework</a:t>
            </a:r>
            <a:r>
              <a:rPr lang="es" sz="1200">
                <a:solidFill>
                  <a:schemeClr val="dk1"/>
                </a:solidFill>
              </a:rPr>
              <a:t> de código abierto para la creación de aplicaciones empresariales con soporte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Spring framework es un </a:t>
            </a:r>
            <a:r>
              <a:rPr lang="es" sz="1200" b="1" i="1">
                <a:solidFill>
                  <a:schemeClr val="dk1"/>
                </a:solidFill>
              </a:rPr>
              <a:t>conjunto de bibliotecas </a:t>
            </a:r>
            <a:r>
              <a:rPr lang="es" sz="1200">
                <a:solidFill>
                  <a:schemeClr val="dk1"/>
                </a:solidFill>
              </a:rPr>
              <a:t>y</a:t>
            </a:r>
            <a:r>
              <a:rPr lang="es" sz="1200" b="1" i="1">
                <a:solidFill>
                  <a:schemeClr val="dk1"/>
                </a:solidFill>
              </a:rPr>
              <a:t> herramientas </a:t>
            </a:r>
            <a:r>
              <a:rPr lang="es" sz="1200">
                <a:solidFill>
                  <a:schemeClr val="dk1"/>
                </a:solidFill>
              </a:rPr>
              <a:t>que facilitan y agilizan el desarrollo de aplicaciones Java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Proporciona una infraestructura</a:t>
            </a:r>
            <a:r>
              <a:rPr lang="es" sz="1200" b="1" i="1">
                <a:solidFill>
                  <a:schemeClr val="dk1"/>
                </a:solidFill>
              </a:rPr>
              <a:t> sólida</a:t>
            </a:r>
            <a:r>
              <a:rPr lang="es" sz="1200">
                <a:solidFill>
                  <a:schemeClr val="dk1"/>
                </a:solidFill>
              </a:rPr>
              <a:t> y </a:t>
            </a:r>
            <a:r>
              <a:rPr lang="es" sz="1200" b="1" i="1">
                <a:solidFill>
                  <a:schemeClr val="dk1"/>
                </a:solidFill>
              </a:rPr>
              <a:t>modular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5" y="2841250"/>
            <a:ext cx="3843901" cy="18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5274">
            <a:off x="5265237" y="3094641"/>
            <a:ext cx="1477102" cy="131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721">
            <a:off x="5770987" y="3094641"/>
            <a:ext cx="1477102" cy="13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3645">
            <a:off x="6083962" y="3134392"/>
            <a:ext cx="1477103" cy="13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0985">
            <a:off x="6418413" y="3370280"/>
            <a:ext cx="1477104" cy="131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28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1.¿Qué es Spring Framework?</a:t>
            </a:r>
            <a:endParaRPr sz="2720" b="1">
              <a:solidFill>
                <a:srgbClr val="6AA84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005713"/>
            <a:ext cx="8607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dirty="0">
                <a:solidFill>
                  <a:schemeClr val="dk1"/>
                </a:solidFill>
              </a:rPr>
              <a:t>Los primeros componentes de lo que se ha convertido en Spring Framework fueron escritos por</a:t>
            </a:r>
            <a:r>
              <a:rPr lang="es" sz="1200" b="1" i="1" dirty="0">
                <a:solidFill>
                  <a:schemeClr val="dk1"/>
                </a:solidFill>
              </a:rPr>
              <a:t> Rod Johnson</a:t>
            </a:r>
            <a:r>
              <a:rPr lang="es" sz="1200" dirty="0">
                <a:solidFill>
                  <a:schemeClr val="dk1"/>
                </a:solidFill>
              </a:rPr>
              <a:t> en el año 2003, mientras trabajaba como consultor independiente para sus clientes en la industria financiera en Londres.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dirty="0">
                <a:solidFill>
                  <a:schemeClr val="dk1"/>
                </a:solidFill>
              </a:rPr>
              <a:t>El MVC de Spring presenta una </a:t>
            </a:r>
            <a:r>
              <a:rPr lang="es" sz="1200" b="1" i="1" dirty="0">
                <a:solidFill>
                  <a:schemeClr val="dk1"/>
                </a:solidFill>
              </a:rPr>
              <a:t>arquitectura Tipo 2</a:t>
            </a:r>
            <a:endParaRPr sz="1200" b="1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 dirty="0">
                <a:solidFill>
                  <a:schemeClr val="dk1"/>
                </a:solidFill>
              </a:rPr>
              <a:t>Spring Framework</a:t>
            </a:r>
            <a:r>
              <a:rPr lang="es" sz="1200" dirty="0">
                <a:solidFill>
                  <a:schemeClr val="dk1"/>
                </a:solidFill>
              </a:rPr>
              <a:t> puede hacer diferentes tipos de aplicaciones: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 b="1" dirty="0">
                <a:solidFill>
                  <a:schemeClr val="dk1"/>
                </a:solidFill>
              </a:rPr>
              <a:t>Aplicaciones que acceden a base de datos vía SQL</a:t>
            </a:r>
            <a:endParaRPr sz="1200" b="1" dirty="0">
              <a:solidFill>
                <a:schemeClr val="dk1"/>
              </a:solidFill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13716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s" sz="1200" b="1" dirty="0">
                <a:solidFill>
                  <a:schemeClr val="dk1"/>
                </a:solidFill>
              </a:rPr>
              <a:t>Aplicaciones de escritorio</a:t>
            </a:r>
            <a:endParaRPr sz="12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 dirty="0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6805">
            <a:off x="6028250" y="3421200"/>
            <a:ext cx="1402600" cy="1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250" y="3611300"/>
            <a:ext cx="3576226" cy="136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2.Ventajas Vs Inconvenientes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001425"/>
            <a:ext cx="7590300" cy="3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Podemos encontrar diferentes </a:t>
            </a:r>
            <a:r>
              <a:rPr lang="es" sz="1200" b="1" i="1">
                <a:solidFill>
                  <a:schemeClr val="dk1"/>
                </a:solidFill>
              </a:rPr>
              <a:t>ventajas</a:t>
            </a:r>
            <a:r>
              <a:rPr lang="es" sz="1200">
                <a:solidFill>
                  <a:schemeClr val="dk1"/>
                </a:solidFill>
              </a:rPr>
              <a:t> , entre las que destacan:</a:t>
            </a:r>
            <a:endParaRPr sz="120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Modularidad</a:t>
            </a:r>
            <a:r>
              <a:rPr lang="es" sz="1200">
                <a:solidFill>
                  <a:schemeClr val="dk1"/>
                </a:solidFill>
              </a:rPr>
              <a:t>: Permite a los desarrolladores usar solo los módulos necesarios </a:t>
            </a:r>
            <a:endParaRPr sz="120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Inyección de dependencias</a:t>
            </a:r>
            <a:r>
              <a:rPr lang="es" sz="1200">
                <a:solidFill>
                  <a:schemeClr val="dk1"/>
                </a:solidFill>
              </a:rPr>
              <a:t>:Ayuda a reducir la dependencia de clases</a:t>
            </a:r>
            <a:endParaRPr sz="120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Simplificación del acceso a datos</a:t>
            </a:r>
            <a:r>
              <a:rPr lang="es" sz="1200">
                <a:solidFill>
                  <a:schemeClr val="dk1"/>
                </a:solidFill>
              </a:rPr>
              <a:t>: Gracias a los ORM (Object Relational Mapping),  Spring simplifica el acceso a datos.</a:t>
            </a:r>
            <a:endParaRPr sz="120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Seguridad:</a:t>
            </a:r>
            <a:r>
              <a:rPr lang="es" sz="1200">
                <a:solidFill>
                  <a:schemeClr val="dk1"/>
                </a:solidFill>
              </a:rPr>
              <a:t> Spring tiene un enfoque especial en la seguridad, lo que es crucial para las aplicaciones empresariales.</a:t>
            </a:r>
            <a:endParaRPr sz="1200">
              <a:solidFill>
                <a:schemeClr val="dk1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Integración con otros frameworks</a:t>
            </a:r>
            <a:r>
              <a:rPr lang="es" sz="1200">
                <a:solidFill>
                  <a:schemeClr val="dk1"/>
                </a:solidFill>
              </a:rPr>
              <a:t>:Spring proporciona buen soporte para los  principales frameworks como Hibernate, Struts,JSF … </a:t>
            </a:r>
            <a:r>
              <a:rPr lang="es" sz="1200">
                <a:solidFill>
                  <a:schemeClr val="lt1"/>
                </a:solidFill>
              </a:rPr>
              <a:t>……………..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3" name="Imagen 2" descr="Una persona haciendo gestos con la mano&#10;&#10;Descripción generada automáticamente con confianza baja">
            <a:extLst>
              <a:ext uri="{FF2B5EF4-FFF2-40B4-BE49-F238E27FC236}">
                <a16:creationId xmlns:a16="http://schemas.microsoft.com/office/drawing/2014/main" id="{0309F85B-816F-591D-F6DE-57A7A696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9190">
            <a:off x="6798146" y="312032"/>
            <a:ext cx="1811774" cy="1248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187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2.Ventajas Vs Inconvenientes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Podemos encontrar diferentes </a:t>
            </a:r>
            <a:r>
              <a:rPr lang="es" sz="1200" b="1" i="1">
                <a:solidFill>
                  <a:schemeClr val="dk1"/>
                </a:solidFill>
              </a:rPr>
              <a:t>inconvenientes</a:t>
            </a:r>
            <a:r>
              <a:rPr lang="es" sz="1200">
                <a:solidFill>
                  <a:schemeClr val="dk1"/>
                </a:solidFill>
              </a:rPr>
              <a:t> , entre los que destacan: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Complejidad:</a:t>
            </a:r>
            <a:r>
              <a:rPr lang="es" sz="1200">
                <a:solidFill>
                  <a:schemeClr val="dk1"/>
                </a:solidFill>
              </a:rPr>
              <a:t> Spring es un framework complejo que requiere tener claros muchos conceptos y</a:t>
            </a:r>
            <a:r>
              <a:rPr lang="es" sz="1200">
                <a:solidFill>
                  <a:srgbClr val="D9EAD3"/>
                </a:solidFill>
              </a:rPr>
              <a:t> ..         …………….  </a:t>
            </a:r>
            <a:r>
              <a:rPr lang="es" sz="1200">
                <a:solidFill>
                  <a:schemeClr val="dk1"/>
                </a:solidFill>
              </a:rPr>
              <a:t>   </a:t>
            </a:r>
            <a:r>
              <a:rPr lang="es" sz="1200">
                <a:solidFill>
                  <a:srgbClr val="D9EAD3"/>
                </a:solidFill>
              </a:rPr>
              <a:t>…….       </a:t>
            </a:r>
            <a:r>
              <a:rPr lang="es" sz="1200">
                <a:solidFill>
                  <a:schemeClr val="dk1"/>
                </a:solidFill>
              </a:rPr>
              <a:t>        tiene miles de clases que aportan muchas funcionalidades. 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Falta  soporte nativo para GraalVM:</a:t>
            </a:r>
            <a:r>
              <a:rPr lang="es" sz="1200">
                <a:solidFill>
                  <a:schemeClr val="dk1"/>
                </a:solidFill>
              </a:rPr>
              <a:t> Si la aplicación usa la API Java Reflection, que permite </a:t>
            </a:r>
            <a:r>
              <a:rPr lang="es" sz="1200">
                <a:solidFill>
                  <a:srgbClr val="D9EAD3"/>
                </a:solidFill>
              </a:rPr>
              <a:t>………………      </a:t>
            </a:r>
            <a:r>
              <a:rPr lang="es" sz="1200">
                <a:solidFill>
                  <a:schemeClr val="dk1"/>
                </a:solidFill>
              </a:rPr>
              <a:t>                                  </a:t>
            </a:r>
            <a:r>
              <a:rPr lang="es" sz="1200">
                <a:solidFill>
                  <a:srgbClr val="D9EAD3"/>
                </a:solidFill>
              </a:rPr>
              <a:t>…………..   </a:t>
            </a:r>
            <a:r>
              <a:rPr lang="es" sz="1200">
                <a:solidFill>
                  <a:schemeClr val="lt1"/>
                </a:solidFill>
              </a:rPr>
              <a:t>  </a:t>
            </a:r>
            <a:r>
              <a:rPr lang="es" sz="1200">
                <a:solidFill>
                  <a:schemeClr val="dk1"/>
                </a:solidFill>
              </a:rPr>
              <a:t>                                        descubrir código en tiempo de ejecución, Spring Framework aún no ofrece  </a:t>
            </a:r>
            <a:r>
              <a:rPr lang="es" sz="1200">
                <a:solidFill>
                  <a:srgbClr val="D9EAD3"/>
                </a:solidFill>
              </a:rPr>
              <a:t>………………….     </a:t>
            </a:r>
            <a:r>
              <a:rPr lang="es" sz="1200">
                <a:solidFill>
                  <a:schemeClr val="dk1"/>
                </a:solidFill>
              </a:rPr>
              <a:t>                              soporte nativo para las  imágenes con GraalVM1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endParaRPr sz="1200">
              <a:solidFill>
                <a:srgbClr val="D9EAD3"/>
              </a:solidFill>
            </a:endParaRPr>
          </a:p>
          <a:p>
            <a:pPr marL="457200" lvl="0" indent="-3048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>
                <a:solidFill>
                  <a:schemeClr val="dk1"/>
                </a:solidFill>
              </a:rPr>
              <a:t>Abstracción: </a:t>
            </a:r>
            <a:r>
              <a:rPr lang="es" sz="1200">
                <a:solidFill>
                  <a:schemeClr val="dk1"/>
                </a:solidFill>
              </a:rPr>
              <a:t>Esto puede llevar a una falta de comprensión de lo que realmente está sucediendo</a:t>
            </a:r>
            <a:r>
              <a:rPr lang="es" sz="1200">
                <a:solidFill>
                  <a:srgbClr val="D9EAD3"/>
                </a:solidFill>
              </a:rPr>
              <a:t> ……..              ….. </a:t>
            </a:r>
            <a:r>
              <a:rPr lang="es" sz="1200">
                <a:solidFill>
                  <a:schemeClr val="lt1"/>
                </a:solidFill>
              </a:rPr>
              <a:t>      </a:t>
            </a:r>
            <a:r>
              <a:rPr lang="es" sz="1200">
                <a:solidFill>
                  <a:srgbClr val="D9EAD3"/>
                </a:solidFill>
              </a:rPr>
              <a:t>……..      </a:t>
            </a:r>
            <a:r>
              <a:rPr lang="es" sz="1200">
                <a:solidFill>
                  <a:schemeClr val="dk1"/>
                </a:solidFill>
              </a:rPr>
              <a:t>        debajo del capó, lo que puede complicar la depuración y el mantenimiento.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9913">
            <a:off x="6103237" y="251442"/>
            <a:ext cx="2375875" cy="108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0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39475" y="889675"/>
            <a:ext cx="75900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En el desarrollo de la aplicación hemos usado el </a:t>
            </a:r>
            <a:r>
              <a:rPr lang="es" sz="1200" b="1" i="1">
                <a:solidFill>
                  <a:schemeClr val="dk1"/>
                </a:solidFill>
              </a:rPr>
              <a:t>Modelo- Vista-Controlador </a:t>
            </a:r>
            <a:endParaRPr sz="1200" b="1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 u="sng">
                <a:solidFill>
                  <a:schemeClr val="dk1"/>
                </a:solidFill>
              </a:rPr>
              <a:t>Modelo</a:t>
            </a:r>
            <a:r>
              <a:rPr lang="es" sz="1200" b="1" i="1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Es la representación de la información con la cual el sistema opera.Encargado de  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           instanciar las entidades de la base de datos .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 u="sng">
                <a:solidFill>
                  <a:schemeClr val="dk1"/>
                </a:solidFill>
              </a:rPr>
              <a:t>Vista</a:t>
            </a:r>
            <a:r>
              <a:rPr lang="es" sz="1200" b="1" i="1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Presenta el 'modelo'.Encargada de definir visualización que el usuario observa  en la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         interfaz 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 b="1" i="1" u="sng">
                <a:solidFill>
                  <a:schemeClr val="dk1"/>
                </a:solidFill>
              </a:rPr>
              <a:t>Controlador</a:t>
            </a:r>
            <a:r>
              <a:rPr lang="es" sz="1200" b="1" i="1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Responde a eventos e invoca peticiones al 'modelo'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3001475"/>
            <a:ext cx="5489147" cy="18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0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" name="Google Shape;107;p19">
            <a:extLst>
              <a:ext uri="{FF2B5EF4-FFF2-40B4-BE49-F238E27FC236}">
                <a16:creationId xmlns:a16="http://schemas.microsoft.com/office/drawing/2014/main" id="{2D3C6E28-B6B5-A89F-1A91-A1B0FEF79569}"/>
              </a:ext>
            </a:extLst>
          </p:cNvPr>
          <p:cNvSpPr txBox="1"/>
          <p:nvPr/>
        </p:nvSpPr>
        <p:spPr>
          <a:xfrm rot="-403">
            <a:off x="580800" y="694828"/>
            <a:ext cx="2556900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Organización de paquetes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CFE2B27-2F19-9F48-E2E4-30BE53206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0" y="1267378"/>
            <a:ext cx="3464908" cy="3079918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B0031745-5A9B-F20C-74AC-3E7CEB88B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029" y="345450"/>
            <a:ext cx="1492250" cy="438150"/>
          </a:xfrm>
          <a:prstGeom prst="rect">
            <a:avLst/>
          </a:prstGeom>
        </p:spPr>
      </p:pic>
      <p:pic>
        <p:nvPicPr>
          <p:cNvPr id="10" name="Imagen 9" descr="Texto&#10;&#10;Descripción generada automáticamente con confianza media">
            <a:extLst>
              <a:ext uri="{FF2B5EF4-FFF2-40B4-BE49-F238E27FC236}">
                <a16:creationId xmlns:a16="http://schemas.microsoft.com/office/drawing/2014/main" id="{544AB9A8-C823-0325-FD3F-DA62FD115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514" y="930572"/>
            <a:ext cx="1314450" cy="1219200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8A643852-557C-0B31-56A8-63F422627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390" y="2149772"/>
            <a:ext cx="1701800" cy="1085850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AE8269A4-D4F8-58A2-19EB-E0C549929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466" y="3095328"/>
            <a:ext cx="1524000" cy="1117600"/>
          </a:xfrm>
          <a:prstGeom prst="rect">
            <a:avLst/>
          </a:prstGeom>
        </p:spPr>
      </p:pic>
      <p:pic>
        <p:nvPicPr>
          <p:cNvPr id="16" name="Imagen 15" descr="Texto&#10;&#10;Descripción generada automáticamente con confianza media">
            <a:extLst>
              <a:ext uri="{FF2B5EF4-FFF2-40B4-BE49-F238E27FC236}">
                <a16:creationId xmlns:a16="http://schemas.microsoft.com/office/drawing/2014/main" id="{7D4A13C0-B1FA-383E-6EF4-46F5E97498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4189" y="4347296"/>
            <a:ext cx="1530350" cy="736600"/>
          </a:xfrm>
          <a:prstGeom prst="rect">
            <a:avLst/>
          </a:prstGeom>
        </p:spPr>
      </p:pic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ABA75193-E0D3-CA8C-5EBF-F627BB8F7070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2313280" y="564525"/>
            <a:ext cx="2200749" cy="13989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ado 19">
            <a:extLst>
              <a:ext uri="{FF2B5EF4-FFF2-40B4-BE49-F238E27FC236}">
                <a16:creationId xmlns:a16="http://schemas.microsoft.com/office/drawing/2014/main" id="{3C50038B-CF97-22BA-CC28-1D9BDAFB9159}"/>
              </a:ext>
            </a:extLst>
          </p:cNvPr>
          <p:cNvCxnSpPr>
            <a:endCxn id="10" idx="1"/>
          </p:cNvCxnSpPr>
          <p:nvPr/>
        </p:nvCxnSpPr>
        <p:spPr>
          <a:xfrm flipV="1">
            <a:off x="2103929" y="1540172"/>
            <a:ext cx="3099585" cy="701322"/>
          </a:xfrm>
          <a:prstGeom prst="curvedConnector3">
            <a:avLst>
              <a:gd name="adj1" fmla="val 682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curvado 23">
            <a:extLst>
              <a:ext uri="{FF2B5EF4-FFF2-40B4-BE49-F238E27FC236}">
                <a16:creationId xmlns:a16="http://schemas.microsoft.com/office/drawing/2014/main" id="{942FCAE8-4CB1-4ACF-6DDE-14A010CF1D7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27611" y="2542541"/>
            <a:ext cx="4288779" cy="1501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B0377EE8-8C60-35DA-2D93-AD326E1348AA}"/>
              </a:ext>
            </a:extLst>
          </p:cNvPr>
          <p:cNvCxnSpPr>
            <a:endCxn id="14" idx="1"/>
          </p:cNvCxnSpPr>
          <p:nvPr/>
        </p:nvCxnSpPr>
        <p:spPr>
          <a:xfrm>
            <a:off x="2103929" y="2840304"/>
            <a:ext cx="2758537" cy="813824"/>
          </a:xfrm>
          <a:prstGeom prst="curvedConnector3">
            <a:avLst>
              <a:gd name="adj1" fmla="val 734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ado 28">
            <a:extLst>
              <a:ext uri="{FF2B5EF4-FFF2-40B4-BE49-F238E27FC236}">
                <a16:creationId xmlns:a16="http://schemas.microsoft.com/office/drawing/2014/main" id="{9E67C0D0-013F-3952-865D-1A4FD2B72847}"/>
              </a:ext>
            </a:extLst>
          </p:cNvPr>
          <p:cNvCxnSpPr>
            <a:endCxn id="16" idx="1"/>
          </p:cNvCxnSpPr>
          <p:nvPr/>
        </p:nvCxnSpPr>
        <p:spPr>
          <a:xfrm>
            <a:off x="1844984" y="3965097"/>
            <a:ext cx="2719205" cy="750499"/>
          </a:xfrm>
          <a:prstGeom prst="curvedConnector3">
            <a:avLst>
              <a:gd name="adj1" fmla="val 833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3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07" name="Google Shape;107;p19"/>
          <p:cNvSpPr txBox="1"/>
          <p:nvPr/>
        </p:nvSpPr>
        <p:spPr>
          <a:xfrm rot="-403">
            <a:off x="580800" y="694723"/>
            <a:ext cx="255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claves</a:t>
            </a:r>
            <a:endParaRPr sz="13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r="65019" b="68679"/>
          <a:stretch/>
        </p:blipFill>
        <p:spPr>
          <a:xfrm>
            <a:off x="580777" y="1451332"/>
            <a:ext cx="3072169" cy="25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AB256D-1ACB-E3AD-09E4-804C95EDEF47}"/>
              </a:ext>
            </a:extLst>
          </p:cNvPr>
          <p:cNvSpPr txBox="1"/>
          <p:nvPr/>
        </p:nvSpPr>
        <p:spPr>
          <a:xfrm>
            <a:off x="4763589" y="1451332"/>
            <a:ext cx="3799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@Entitty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@GeneratedValue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Notación @Nullable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Constructor vacío, </a:t>
            </a:r>
            <a:r>
              <a:rPr lang="es-ES" dirty="0" err="1"/>
              <a:t>getters</a:t>
            </a:r>
            <a:r>
              <a:rPr lang="es-ES" dirty="0"/>
              <a:t> y </a:t>
            </a:r>
            <a:r>
              <a:rPr lang="es-ES" dirty="0" err="1"/>
              <a:t>setters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835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20" b="1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07" name="Google Shape;107;p19"/>
          <p:cNvSpPr txBox="1"/>
          <p:nvPr/>
        </p:nvSpPr>
        <p:spPr>
          <a:xfrm rot="-403">
            <a:off x="580800" y="694723"/>
            <a:ext cx="255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 </a:t>
            </a:r>
            <a:r>
              <a:rPr lang="es" sz="1300" u="sng" dirty="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claves</a:t>
            </a:r>
            <a:endParaRPr sz="1300" u="sng" dirty="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r="65019" b="68679"/>
          <a:stretch/>
        </p:blipFill>
        <p:spPr>
          <a:xfrm>
            <a:off x="641737" y="2026098"/>
            <a:ext cx="3072169" cy="25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AB256D-1ACB-E3AD-09E4-804C95EDEF47}"/>
              </a:ext>
            </a:extLst>
          </p:cNvPr>
          <p:cNvSpPr txBox="1"/>
          <p:nvPr/>
        </p:nvSpPr>
        <p:spPr>
          <a:xfrm>
            <a:off x="2447107" y="1387598"/>
            <a:ext cx="476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Notaciones que representan las relaciones</a:t>
            </a:r>
          </a:p>
        </p:txBody>
      </p:sp>
      <p:pic>
        <p:nvPicPr>
          <p:cNvPr id="3" name="Google Shape;127;p21">
            <a:extLst>
              <a:ext uri="{FF2B5EF4-FFF2-40B4-BE49-F238E27FC236}">
                <a16:creationId xmlns:a16="http://schemas.microsoft.com/office/drawing/2014/main" id="{82AEDBE1-6DEF-20DC-C235-97D5FF67346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8003" b="64250"/>
          <a:stretch/>
        </p:blipFill>
        <p:spPr>
          <a:xfrm>
            <a:off x="4563907" y="1958516"/>
            <a:ext cx="3455299" cy="25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Conector: curvado 4">
            <a:extLst>
              <a:ext uri="{FF2B5EF4-FFF2-40B4-BE49-F238E27FC236}">
                <a16:creationId xmlns:a16="http://schemas.microsoft.com/office/drawing/2014/main" id="{32B4F58B-DB46-AD5D-A1BA-C83B9026261E}"/>
              </a:ext>
            </a:extLst>
          </p:cNvPr>
          <p:cNvCxnSpPr/>
          <p:nvPr/>
        </p:nvCxnSpPr>
        <p:spPr>
          <a:xfrm flipV="1">
            <a:off x="2839453" y="3792354"/>
            <a:ext cx="2050181" cy="2406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Azul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644</Words>
  <Application>Microsoft Office PowerPoint</Application>
  <PresentationFormat>Presentación en pantalla (16:9)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Comic Sans MS</vt:lpstr>
      <vt:lpstr>Amatic SC</vt:lpstr>
      <vt:lpstr>Simple Light</vt:lpstr>
      <vt:lpstr>Presentación de PowerPoint</vt:lpstr>
      <vt:lpstr>1.¿Qué es Spring Framework?</vt:lpstr>
      <vt:lpstr>1.¿Qué es Spring Framework?</vt:lpstr>
      <vt:lpstr>2.Ventajas Vs Inconvenientes</vt:lpstr>
      <vt:lpstr>2.Ventajas Vs Inconvenientes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3.Desarrollo De La Aplicación</vt:lpstr>
      <vt:lpstr>4.Demo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Pablo Senciales de la Higuera</cp:lastModifiedBy>
  <cp:revision>5</cp:revision>
  <dcterms:modified xsi:type="dcterms:W3CDTF">2023-12-18T17:34:06Z</dcterms:modified>
</cp:coreProperties>
</file>